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ata"/>
      <p:regular r:id="rId39"/>
    </p:embeddedFon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at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459e26388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459e26388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59e26388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459e2638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59e26388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459e26388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59e26388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459e26388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59e26388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459e26388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59e26388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459e26388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59e26388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459e26388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59e26388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459e26388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59e26388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459e26388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59e26388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459e26388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59e26388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459e26388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59e26388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459e2638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5bc1d1a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5bc1d1a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5bc1d1a7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5bc1d1a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5bc1d1a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5bc1d1a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5bc1d1a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5bc1d1a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59e26388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3459e26388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5bc1d1a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5bc1d1a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59e26388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59e26388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59e26388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59e26388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59e26388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59e26388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59e26388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459e26388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59e2638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3459e2638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59e263887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59e263887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59e26388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459e26388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59e2638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59e2638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59e26388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459e26388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4.png"/><Relationship Id="rId9" Type="http://schemas.openxmlformats.org/officeDocument/2006/relationships/image" Target="../media/image17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179050"/>
            <a:ext cx="4237800" cy="20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554950"/>
            <a:ext cx="4237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546700" y="-9525"/>
            <a:ext cx="3597300" cy="5162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401333" y="-888975"/>
            <a:ext cx="5858191" cy="6386650"/>
            <a:chOff x="-401333" y="-888975"/>
            <a:chExt cx="5858191" cy="6386650"/>
          </a:xfrm>
        </p:grpSpPr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335">
              <a:off x="-208432" y="16297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037278">
              <a:off x="3939125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38250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284000" y="994375"/>
            <a:ext cx="65760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284000" y="2410320"/>
            <a:ext cx="6576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11"/>
          <p:cNvSpPr/>
          <p:nvPr>
            <p:ph idx="2" type="pic"/>
          </p:nvPr>
        </p:nvSpPr>
        <p:spPr>
          <a:xfrm>
            <a:off x="1" y="3162775"/>
            <a:ext cx="9144000" cy="1980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8" name="Google Shape;128;p11"/>
          <p:cNvGrpSpPr/>
          <p:nvPr/>
        </p:nvGrpSpPr>
        <p:grpSpPr>
          <a:xfrm>
            <a:off x="-642826" y="-361374"/>
            <a:ext cx="9973926" cy="2362770"/>
            <a:chOff x="-642826" y="-361374"/>
            <a:chExt cx="9973926" cy="2362770"/>
          </a:xfrm>
        </p:grpSpPr>
        <p:pic>
          <p:nvPicPr>
            <p:cNvPr id="129" name="Google Shape;12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91499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51937" y="-312485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702113">
              <a:off x="8401494" y="120229"/>
              <a:ext cx="569667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1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169119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 txBox="1"/>
          <p:nvPr>
            <p:ph type="title"/>
          </p:nvPr>
        </p:nvSpPr>
        <p:spPr>
          <a:xfrm>
            <a:off x="796525" y="1921751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796525" y="2630351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2" type="title"/>
          </p:nvPr>
        </p:nvSpPr>
        <p:spPr>
          <a:xfrm>
            <a:off x="3364311" y="3076100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12"/>
          <p:cNvSpPr txBox="1"/>
          <p:nvPr>
            <p:ph idx="3" type="subTitle"/>
          </p:nvPr>
        </p:nvSpPr>
        <p:spPr>
          <a:xfrm>
            <a:off x="3364311" y="3784701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idx="4" type="title"/>
          </p:nvPr>
        </p:nvSpPr>
        <p:spPr>
          <a:xfrm>
            <a:off x="5932097" y="1921750"/>
            <a:ext cx="24153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" name="Google Shape;140;p12"/>
          <p:cNvSpPr txBox="1"/>
          <p:nvPr>
            <p:ph idx="5" type="subTitle"/>
          </p:nvPr>
        </p:nvSpPr>
        <p:spPr>
          <a:xfrm>
            <a:off x="5932097" y="2630350"/>
            <a:ext cx="2415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12"/>
          <p:cNvGrpSpPr/>
          <p:nvPr/>
        </p:nvGrpSpPr>
        <p:grpSpPr>
          <a:xfrm>
            <a:off x="7171797" y="2324103"/>
            <a:ext cx="2710012" cy="3332023"/>
            <a:chOff x="7171797" y="2324103"/>
            <a:chExt cx="2710012" cy="3332023"/>
          </a:xfrm>
        </p:grpSpPr>
        <p:pic>
          <p:nvPicPr>
            <p:cNvPr id="143" name="Google Shape;14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8248650" y="452849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335">
              <a:off x="8674368" y="23755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7274803" y="4684925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2"/>
          <p:cNvSpPr/>
          <p:nvPr>
            <p:ph idx="7" type="pic"/>
          </p:nvPr>
        </p:nvSpPr>
        <p:spPr>
          <a:xfrm>
            <a:off x="3364300" y="1283050"/>
            <a:ext cx="2415300" cy="157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0" name="Google Shape;150;p13"/>
          <p:cNvGrpSpPr/>
          <p:nvPr/>
        </p:nvGrpSpPr>
        <p:grpSpPr>
          <a:xfrm>
            <a:off x="-946875" y="-822749"/>
            <a:ext cx="3280508" cy="2318688"/>
            <a:chOff x="-946875" y="-822749"/>
            <a:chExt cx="3280508" cy="2318688"/>
          </a:xfrm>
        </p:grpSpPr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7037278">
              <a:off x="815900" y="-82122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946875" y="71963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6" name="Google Shape;156;p14"/>
          <p:cNvGrpSpPr/>
          <p:nvPr/>
        </p:nvGrpSpPr>
        <p:grpSpPr>
          <a:xfrm>
            <a:off x="7668616" y="3009262"/>
            <a:ext cx="2448476" cy="2649812"/>
            <a:chOff x="7668616" y="3009262"/>
            <a:chExt cx="2448476" cy="2649812"/>
          </a:xfrm>
        </p:grpSpPr>
        <p:pic>
          <p:nvPicPr>
            <p:cNvPr id="157" name="Google Shape;1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2500693">
              <a:off x="8507600" y="3430241"/>
              <a:ext cx="1554449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495569">
              <a:off x="8144068" y="4321429"/>
              <a:ext cx="569668" cy="14355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4599700" y="1307650"/>
            <a:ext cx="38292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4599700" y="535000"/>
            <a:ext cx="38292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15"/>
          <p:cNvSpPr/>
          <p:nvPr>
            <p:ph idx="2" type="pic"/>
          </p:nvPr>
        </p:nvSpPr>
        <p:spPr>
          <a:xfrm>
            <a:off x="-6100" y="-3200"/>
            <a:ext cx="4119900" cy="26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5"/>
          <p:cNvSpPr/>
          <p:nvPr>
            <p:ph idx="3" type="pic"/>
          </p:nvPr>
        </p:nvSpPr>
        <p:spPr>
          <a:xfrm>
            <a:off x="4191000" y="2746300"/>
            <a:ext cx="4953000" cy="23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5"/>
          <p:cNvSpPr/>
          <p:nvPr>
            <p:ph idx="4" type="pic"/>
          </p:nvPr>
        </p:nvSpPr>
        <p:spPr>
          <a:xfrm>
            <a:off x="0" y="2749525"/>
            <a:ext cx="4119900" cy="239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6" name="Google Shape;166;p15"/>
          <p:cNvGrpSpPr/>
          <p:nvPr/>
        </p:nvGrpSpPr>
        <p:grpSpPr>
          <a:xfrm>
            <a:off x="7457577" y="-976814"/>
            <a:ext cx="1942650" cy="3143602"/>
            <a:chOff x="7457577" y="-976814"/>
            <a:chExt cx="1942650" cy="3143602"/>
          </a:xfrm>
        </p:grpSpPr>
        <p:pic>
          <p:nvPicPr>
            <p:cNvPr id="167" name="Google Shape;167;p15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rot="-1320648">
              <a:off x="8762253" y="143663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100004">
              <a:off x="7907726" y="-857974"/>
              <a:ext cx="1042351" cy="1704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6"/>
          <p:cNvSpPr txBox="1"/>
          <p:nvPr>
            <p:ph type="title"/>
          </p:nvPr>
        </p:nvSpPr>
        <p:spPr>
          <a:xfrm>
            <a:off x="1805400" y="4173975"/>
            <a:ext cx="5533200" cy="43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5898088" y="1985125"/>
            <a:ext cx="2530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2" type="subTitle"/>
          </p:nvPr>
        </p:nvSpPr>
        <p:spPr>
          <a:xfrm>
            <a:off x="3309061" y="1985125"/>
            <a:ext cx="2530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3" type="subTitle"/>
          </p:nvPr>
        </p:nvSpPr>
        <p:spPr>
          <a:xfrm>
            <a:off x="720000" y="1985123"/>
            <a:ext cx="2530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4" type="subTitle"/>
          </p:nvPr>
        </p:nvSpPr>
        <p:spPr>
          <a:xfrm>
            <a:off x="5898088" y="1172725"/>
            <a:ext cx="2530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5" type="subTitle"/>
          </p:nvPr>
        </p:nvSpPr>
        <p:spPr>
          <a:xfrm>
            <a:off x="3309044" y="1172950"/>
            <a:ext cx="2530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6" type="subTitle"/>
          </p:nvPr>
        </p:nvSpPr>
        <p:spPr>
          <a:xfrm>
            <a:off x="720000" y="1172800"/>
            <a:ext cx="2530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81" name="Google Shape;181;p17"/>
          <p:cNvGrpSpPr/>
          <p:nvPr/>
        </p:nvGrpSpPr>
        <p:grpSpPr>
          <a:xfrm>
            <a:off x="7343038" y="-351587"/>
            <a:ext cx="1826839" cy="1603187"/>
            <a:chOff x="7343038" y="-351587"/>
            <a:chExt cx="1826839" cy="1603187"/>
          </a:xfrm>
        </p:grpSpPr>
        <p:pic>
          <p:nvPicPr>
            <p:cNvPr id="182" name="Google Shape;182;p17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33">
              <a:off x="7343042" y="-351579"/>
              <a:ext cx="1635291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320648">
              <a:off x="8531903" y="521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17"/>
          <p:cNvSpPr/>
          <p:nvPr>
            <p:ph idx="7" type="pic"/>
          </p:nvPr>
        </p:nvSpPr>
        <p:spPr>
          <a:xfrm>
            <a:off x="7200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7"/>
          <p:cNvSpPr/>
          <p:nvPr>
            <p:ph idx="8" type="pic"/>
          </p:nvPr>
        </p:nvSpPr>
        <p:spPr>
          <a:xfrm>
            <a:off x="33066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7"/>
          <p:cNvSpPr/>
          <p:nvPr>
            <p:ph idx="9" type="pic"/>
          </p:nvPr>
        </p:nvSpPr>
        <p:spPr>
          <a:xfrm>
            <a:off x="5893200" y="2522700"/>
            <a:ext cx="2530800" cy="262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>
            <p:ph type="ctrTitle"/>
          </p:nvPr>
        </p:nvSpPr>
        <p:spPr>
          <a:xfrm>
            <a:off x="4049400" y="535000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0" name="Google Shape;190;p18"/>
          <p:cNvSpPr txBox="1"/>
          <p:nvPr>
            <p:ph idx="1" type="subTitle"/>
          </p:nvPr>
        </p:nvSpPr>
        <p:spPr>
          <a:xfrm>
            <a:off x="4049500" y="1808825"/>
            <a:ext cx="43794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18"/>
          <p:cNvSpPr/>
          <p:nvPr>
            <p:ph idx="2" type="pic"/>
          </p:nvPr>
        </p:nvSpPr>
        <p:spPr>
          <a:xfrm>
            <a:off x="0" y="0"/>
            <a:ext cx="375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18"/>
          <p:cNvSpPr txBox="1"/>
          <p:nvPr/>
        </p:nvSpPr>
        <p:spPr>
          <a:xfrm>
            <a:off x="4049475" y="3781425"/>
            <a:ext cx="43794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Slidesgo</a:t>
            </a:r>
            <a:r>
              <a:rPr b="0" i="0" lang="en" sz="1000" u="sng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3" name="Google Shape;193;p18"/>
          <p:cNvGrpSpPr/>
          <p:nvPr/>
        </p:nvGrpSpPr>
        <p:grpSpPr>
          <a:xfrm>
            <a:off x="4194769" y="-940399"/>
            <a:ext cx="5453256" cy="6525949"/>
            <a:chOff x="4194769" y="-940399"/>
            <a:chExt cx="5453256" cy="6525949"/>
          </a:xfrm>
        </p:grpSpPr>
        <p:pic>
          <p:nvPicPr>
            <p:cNvPr id="194" name="Google Shape;194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7037278">
              <a:off x="4670150" y="-938876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4465731">
              <a:off x="8224950" y="3105041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981150" y="-394637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4344098">
              <a:off x="7892192" y="437922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1320648">
              <a:off x="4680628" y="4734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9"/>
          <p:cNvGrpSpPr/>
          <p:nvPr/>
        </p:nvGrpSpPr>
        <p:grpSpPr>
          <a:xfrm>
            <a:off x="-373984" y="-888975"/>
            <a:ext cx="9862571" cy="6386650"/>
            <a:chOff x="-373984" y="-888975"/>
            <a:chExt cx="9862571" cy="6386650"/>
          </a:xfrm>
        </p:grpSpPr>
        <p:pic>
          <p:nvPicPr>
            <p:cNvPr id="202" name="Google Shape;20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994335">
              <a:off x="8726018" y="31214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146728" y="18370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99363">
              <a:off x="2624642" y="461777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48125" y="-8889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1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0"/>
          <p:cNvGrpSpPr/>
          <p:nvPr/>
        </p:nvGrpSpPr>
        <p:grpSpPr>
          <a:xfrm>
            <a:off x="-566013" y="-794174"/>
            <a:ext cx="10476397" cy="6344625"/>
            <a:chOff x="-566013" y="-794174"/>
            <a:chExt cx="10476397" cy="6344625"/>
          </a:xfrm>
        </p:grpSpPr>
        <p:pic>
          <p:nvPicPr>
            <p:cNvPr id="212" name="Google Shape;21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8277225" y="2193128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32877">
              <a:off x="6039968" y="435972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320648">
              <a:off x="-215222" y="1438450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99363">
              <a:off x="2053142" y="-312016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037278">
              <a:off x="7053800" y="-79265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566013" y="41264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0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0000" y="1152475"/>
            <a:ext cx="7704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6925151" y="3589918"/>
            <a:ext cx="2596671" cy="2304457"/>
            <a:chOff x="6925151" y="3589918"/>
            <a:chExt cx="2596671" cy="2304457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5713">
              <a:off x="8387300" y="3642911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263544">
              <a:off x="7389743" y="4527078"/>
              <a:ext cx="569667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22"/>
          <p:cNvGrpSpPr/>
          <p:nvPr/>
        </p:nvGrpSpPr>
        <p:grpSpPr>
          <a:xfrm>
            <a:off x="7322344" y="1659852"/>
            <a:ext cx="2166243" cy="4266144"/>
            <a:chOff x="7322344" y="1659852"/>
            <a:chExt cx="2166243" cy="4266144"/>
          </a:xfrm>
        </p:grpSpPr>
        <p:pic>
          <p:nvPicPr>
            <p:cNvPr id="224" name="Google Shape;22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994335">
              <a:off x="8726018" y="273095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2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8783928" y="173627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037278">
              <a:off x="7797725" y="4219499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3"/>
          <p:cNvGrpSpPr/>
          <p:nvPr/>
        </p:nvGrpSpPr>
        <p:grpSpPr>
          <a:xfrm>
            <a:off x="-564775" y="-438687"/>
            <a:ext cx="2886090" cy="5720188"/>
            <a:chOff x="-564775" y="-438687"/>
            <a:chExt cx="2886090" cy="5720188"/>
          </a:xfrm>
        </p:grpSpPr>
        <p:pic>
          <p:nvPicPr>
            <p:cNvPr id="230" name="Google Shape;230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295275" y="415386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99363">
              <a:off x="633917" y="-302491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564775" y="355175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4"/>
          <p:cNvGrpSpPr/>
          <p:nvPr/>
        </p:nvGrpSpPr>
        <p:grpSpPr>
          <a:xfrm>
            <a:off x="-642826" y="-361374"/>
            <a:ext cx="10078137" cy="5727114"/>
            <a:chOff x="-642826" y="-361374"/>
            <a:chExt cx="10078137" cy="5727114"/>
          </a:xfrm>
        </p:grpSpPr>
        <p:pic>
          <p:nvPicPr>
            <p:cNvPr id="236" name="Google Shape;236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88884">
              <a:off x="-442175" y="164882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7487" y="460849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658824">
              <a:off x="8647269" y="1969479"/>
              <a:ext cx="569668" cy="1435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4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3500942" y="-2251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"/>
          <p:cNvSpPr txBox="1"/>
          <p:nvPr>
            <p:ph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"/>
          <p:cNvSpPr txBox="1"/>
          <p:nvPr>
            <p:ph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4"/>
          <p:cNvSpPr txBox="1"/>
          <p:nvPr>
            <p:ph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4"/>
          <p:cNvSpPr txBox="1"/>
          <p:nvPr>
            <p:ph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/>
          <p:nvPr>
            <p:ph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ata"/>
              <a:buNone/>
              <a:defRPr b="1"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42" name="Google Shape;42;p4"/>
          <p:cNvGrpSpPr/>
          <p:nvPr/>
        </p:nvGrpSpPr>
        <p:grpSpPr>
          <a:xfrm>
            <a:off x="-390525" y="2834302"/>
            <a:ext cx="1666875" cy="2571912"/>
            <a:chOff x="-390525" y="2834302"/>
            <a:chExt cx="1666875" cy="2571912"/>
          </a:xfrm>
        </p:grpSpPr>
        <p:pic>
          <p:nvPicPr>
            <p:cNvPr id="43" name="Google Shape;4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90525" y="3982238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2910726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>
            <p:ph type="title"/>
          </p:nvPr>
        </p:nvSpPr>
        <p:spPr>
          <a:xfrm>
            <a:off x="3749472" y="1054925"/>
            <a:ext cx="39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3749475" y="2025175"/>
            <a:ext cx="3956400" cy="20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5"/>
          <p:cNvSpPr/>
          <p:nvPr>
            <p:ph idx="2" type="pic"/>
          </p:nvPr>
        </p:nvSpPr>
        <p:spPr>
          <a:xfrm>
            <a:off x="0" y="0"/>
            <a:ext cx="3524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" name="Google Shape;50;p5"/>
          <p:cNvGrpSpPr/>
          <p:nvPr/>
        </p:nvGrpSpPr>
        <p:grpSpPr>
          <a:xfrm>
            <a:off x="7792234" y="2593306"/>
            <a:ext cx="1739506" cy="2783219"/>
            <a:chOff x="7792234" y="2593306"/>
            <a:chExt cx="1739506" cy="2783219"/>
          </a:xfrm>
        </p:grpSpPr>
        <p:pic>
          <p:nvPicPr>
            <p:cNvPr id="51" name="Google Shape;51;p5"/>
            <p:cNvPicPr preferRelativeResize="0"/>
            <p:nvPr/>
          </p:nvPicPr>
          <p:blipFill rotWithShape="1">
            <a:blip r:embed="rId3">
              <a:alphaModFix/>
            </a:blip>
            <a:srcRect b="0" l="59" r="49" t="0"/>
            <a:stretch/>
          </p:blipFill>
          <p:spPr>
            <a:xfrm rot="-599362">
              <a:off x="7844342" y="4496622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465731">
              <a:off x="8082900" y="30650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6" name="Google Shape;56;p6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6"/>
          <p:cNvSpPr/>
          <p:nvPr>
            <p:ph idx="3" type="pic"/>
          </p:nvPr>
        </p:nvSpPr>
        <p:spPr>
          <a:xfrm>
            <a:off x="5528600" y="0"/>
            <a:ext cx="3615300" cy="5155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6"/>
          <p:cNvGrpSpPr/>
          <p:nvPr/>
        </p:nvGrpSpPr>
        <p:grpSpPr>
          <a:xfrm>
            <a:off x="-584701" y="-283510"/>
            <a:ext cx="4734576" cy="5765135"/>
            <a:chOff x="-584701" y="-283510"/>
            <a:chExt cx="4734576" cy="5765135"/>
          </a:xfrm>
        </p:grpSpPr>
        <p:pic>
          <p:nvPicPr>
            <p:cNvPr id="59" name="Google Shape;5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95425" y="-283510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4344098">
              <a:off x="2908942" y="4275303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534401">
              <a:off x="-87847" y="1736176"/>
              <a:ext cx="534969" cy="6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6"/>
            <p:cNvPicPr preferRelativeResize="0"/>
            <p:nvPr/>
          </p:nvPicPr>
          <p:blipFill rotWithShape="1">
            <a:blip r:embed="rId6">
              <a:alphaModFix/>
            </a:blip>
            <a:srcRect b="0" l="59" r="49" t="0"/>
            <a:stretch/>
          </p:blipFill>
          <p:spPr>
            <a:xfrm rot="-599362">
              <a:off x="-318583" y="-86378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888884">
              <a:off x="-384050" y="3573574"/>
              <a:ext cx="1042351" cy="1704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2503981" y="209667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2" type="subTitle"/>
          </p:nvPr>
        </p:nvSpPr>
        <p:spPr>
          <a:xfrm>
            <a:off x="5516381" y="209667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3" type="subTitle"/>
          </p:nvPr>
        </p:nvSpPr>
        <p:spPr>
          <a:xfrm>
            <a:off x="2503994" y="2733875"/>
            <a:ext cx="29076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4" type="subTitle"/>
          </p:nvPr>
        </p:nvSpPr>
        <p:spPr>
          <a:xfrm>
            <a:off x="5516394" y="2733875"/>
            <a:ext cx="29076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7"/>
          <p:cNvSpPr/>
          <p:nvPr>
            <p:ph idx="5" type="pic"/>
          </p:nvPr>
        </p:nvSpPr>
        <p:spPr>
          <a:xfrm>
            <a:off x="0" y="1711625"/>
            <a:ext cx="2162100" cy="28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" name="Google Shape;72;p7"/>
          <p:cNvGrpSpPr/>
          <p:nvPr/>
        </p:nvGrpSpPr>
        <p:grpSpPr>
          <a:xfrm>
            <a:off x="7391400" y="-841350"/>
            <a:ext cx="2703448" cy="3089839"/>
            <a:chOff x="7391400" y="-841350"/>
            <a:chExt cx="2703448" cy="3089839"/>
          </a:xfrm>
        </p:grpSpPr>
        <p:pic>
          <p:nvPicPr>
            <p:cNvPr id="73" name="Google Shape;7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8748636">
              <a:off x="8663526" y="397975"/>
              <a:ext cx="1042351" cy="1704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91400" y="-841350"/>
              <a:ext cx="1666875" cy="1423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" type="subTitle"/>
          </p:nvPr>
        </p:nvSpPr>
        <p:spPr>
          <a:xfrm>
            <a:off x="927038" y="123825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2" type="subTitle"/>
          </p:nvPr>
        </p:nvSpPr>
        <p:spPr>
          <a:xfrm>
            <a:off x="927038" y="165885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3" type="subTitle"/>
          </p:nvPr>
        </p:nvSpPr>
        <p:spPr>
          <a:xfrm>
            <a:off x="4784669" y="165885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4" type="subTitle"/>
          </p:nvPr>
        </p:nvSpPr>
        <p:spPr>
          <a:xfrm>
            <a:off x="927039" y="345320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>
            <p:ph idx="5" type="subTitle"/>
          </p:nvPr>
        </p:nvSpPr>
        <p:spPr>
          <a:xfrm>
            <a:off x="4784669" y="123825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subTitle"/>
          </p:nvPr>
        </p:nvSpPr>
        <p:spPr>
          <a:xfrm>
            <a:off x="927039" y="303260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4" name="Google Shape;84;p8"/>
          <p:cNvGrpSpPr/>
          <p:nvPr/>
        </p:nvGrpSpPr>
        <p:grpSpPr>
          <a:xfrm>
            <a:off x="-974059" y="3054064"/>
            <a:ext cx="1711868" cy="2141987"/>
            <a:chOff x="-974059" y="3054064"/>
            <a:chExt cx="1711868" cy="2141987"/>
          </a:xfrm>
        </p:grpSpPr>
        <p:pic>
          <p:nvPicPr>
            <p:cNvPr id="85" name="Google Shape;85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2043951">
              <a:off x="-895350" y="4068416"/>
              <a:ext cx="1554450" cy="7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 rot="-1320648">
              <a:off x="-71722" y="3130488"/>
              <a:ext cx="534968" cy="653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8"/>
          <p:cNvSpPr/>
          <p:nvPr>
            <p:ph idx="7" type="pic"/>
          </p:nvPr>
        </p:nvSpPr>
        <p:spPr>
          <a:xfrm>
            <a:off x="4784675" y="2994500"/>
            <a:ext cx="3432300" cy="161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1022063" y="2041922"/>
            <a:ext cx="354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2" type="subTitle"/>
          </p:nvPr>
        </p:nvSpPr>
        <p:spPr>
          <a:xfrm>
            <a:off x="1022063" y="2427800"/>
            <a:ext cx="3549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3" type="subTitle"/>
          </p:nvPr>
        </p:nvSpPr>
        <p:spPr>
          <a:xfrm>
            <a:off x="4572040" y="2427800"/>
            <a:ext cx="3549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4" type="subTitle"/>
          </p:nvPr>
        </p:nvSpPr>
        <p:spPr>
          <a:xfrm>
            <a:off x="1022063" y="3763112"/>
            <a:ext cx="3549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5" type="subTitle"/>
          </p:nvPr>
        </p:nvSpPr>
        <p:spPr>
          <a:xfrm>
            <a:off x="4572040" y="3763112"/>
            <a:ext cx="3549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6" type="subTitle"/>
          </p:nvPr>
        </p:nvSpPr>
        <p:spPr>
          <a:xfrm>
            <a:off x="1022063" y="3377431"/>
            <a:ext cx="354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7" type="subTitle"/>
          </p:nvPr>
        </p:nvSpPr>
        <p:spPr>
          <a:xfrm>
            <a:off x="4572033" y="2041922"/>
            <a:ext cx="354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8" type="subTitle"/>
          </p:nvPr>
        </p:nvSpPr>
        <p:spPr>
          <a:xfrm>
            <a:off x="4572033" y="3377431"/>
            <a:ext cx="354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>
            <a:off x="6283934" y="3371106"/>
            <a:ext cx="3697366" cy="2253494"/>
            <a:chOff x="6283934" y="3371106"/>
            <a:chExt cx="3697366" cy="2253494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99363">
              <a:off x="6336042" y="4744697"/>
              <a:ext cx="1635290" cy="74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8452186">
              <a:off x="8517849" y="3508811"/>
              <a:ext cx="1042352" cy="170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9"/>
          <p:cNvSpPr/>
          <p:nvPr>
            <p:ph idx="9" type="pic"/>
          </p:nvPr>
        </p:nvSpPr>
        <p:spPr>
          <a:xfrm>
            <a:off x="1022075" y="1057275"/>
            <a:ext cx="7099800" cy="90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873197" y="1737255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subTitle"/>
          </p:nvPr>
        </p:nvSpPr>
        <p:spPr>
          <a:xfrm>
            <a:off x="3342450" y="1737255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3" type="subTitle"/>
          </p:nvPr>
        </p:nvSpPr>
        <p:spPr>
          <a:xfrm>
            <a:off x="5811703" y="1737267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4" type="subTitle"/>
          </p:nvPr>
        </p:nvSpPr>
        <p:spPr>
          <a:xfrm>
            <a:off x="873197" y="3552792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5" type="subTitle"/>
          </p:nvPr>
        </p:nvSpPr>
        <p:spPr>
          <a:xfrm>
            <a:off x="3342450" y="3552792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6" type="subTitle"/>
          </p:nvPr>
        </p:nvSpPr>
        <p:spPr>
          <a:xfrm>
            <a:off x="5811703" y="3552792"/>
            <a:ext cx="24591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7" type="subTitle"/>
          </p:nvPr>
        </p:nvSpPr>
        <p:spPr>
          <a:xfrm>
            <a:off x="873197" y="109392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8" type="subTitle"/>
          </p:nvPr>
        </p:nvSpPr>
        <p:spPr>
          <a:xfrm>
            <a:off x="3342450" y="109392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9" type="subTitle"/>
          </p:nvPr>
        </p:nvSpPr>
        <p:spPr>
          <a:xfrm>
            <a:off x="5811703" y="109392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13" type="subTitle"/>
          </p:nvPr>
        </p:nvSpPr>
        <p:spPr>
          <a:xfrm>
            <a:off x="873197" y="290497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idx="14" type="subTitle"/>
          </p:nvPr>
        </p:nvSpPr>
        <p:spPr>
          <a:xfrm>
            <a:off x="3342450" y="290497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15" type="subTitle"/>
          </p:nvPr>
        </p:nvSpPr>
        <p:spPr>
          <a:xfrm>
            <a:off x="5811703" y="2904975"/>
            <a:ext cx="24591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b="1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ata"/>
              <a:buNone/>
              <a:defRPr sz="24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grpSp>
        <p:nvGrpSpPr>
          <p:cNvPr id="118" name="Google Shape;118;p10"/>
          <p:cNvGrpSpPr/>
          <p:nvPr/>
        </p:nvGrpSpPr>
        <p:grpSpPr>
          <a:xfrm>
            <a:off x="-827338" y="2035553"/>
            <a:ext cx="2863740" cy="3379522"/>
            <a:chOff x="-827338" y="2035553"/>
            <a:chExt cx="2863740" cy="3379522"/>
          </a:xfrm>
        </p:grpSpPr>
        <p:grpSp>
          <p:nvGrpSpPr>
            <p:cNvPr id="119" name="Google Shape;119;p10"/>
            <p:cNvGrpSpPr/>
            <p:nvPr/>
          </p:nvGrpSpPr>
          <p:grpSpPr>
            <a:xfrm>
              <a:off x="-827338" y="3858400"/>
              <a:ext cx="2863740" cy="1556675"/>
              <a:chOff x="-827338" y="3858400"/>
              <a:chExt cx="2863740" cy="1556675"/>
            </a:xfrm>
          </p:grpSpPr>
          <p:pic>
            <p:nvPicPr>
              <p:cNvPr id="120" name="Google Shape;120;p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-1320648">
                <a:off x="1398428" y="4684925"/>
                <a:ext cx="534968" cy="653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1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827338" y="3858400"/>
                <a:ext cx="1666875" cy="1423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" name="Google Shape;122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94335">
              <a:off x="-202532" y="2086978"/>
              <a:ext cx="569668" cy="14355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b="1" i="0" sz="3000" u="none" cap="none" strike="noStrik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5"/>
          <p:cNvCxnSpPr/>
          <p:nvPr/>
        </p:nvCxnSpPr>
        <p:spPr>
          <a:xfrm>
            <a:off x="-160375" y="3131475"/>
            <a:ext cx="617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5" name="Google Shape;24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79" l="0" r="0" t="1934"/>
          <a:stretch/>
        </p:blipFill>
        <p:spPr>
          <a:xfrm>
            <a:off x="5546700" y="-9525"/>
            <a:ext cx="3597300" cy="516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>
            <p:ph type="ctrTitle"/>
          </p:nvPr>
        </p:nvSpPr>
        <p:spPr>
          <a:xfrm>
            <a:off x="514775" y="1068175"/>
            <a:ext cx="48231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The Food Desert Crisis: A Data-Driven </a:t>
            </a:r>
            <a:r>
              <a:rPr lang="en" sz="2400">
                <a:solidFill>
                  <a:srgbClr val="000000"/>
                </a:solidFill>
              </a:rPr>
              <a:t>Analysis </a:t>
            </a:r>
            <a:r>
              <a:rPr lang="en" sz="2400">
                <a:solidFill>
                  <a:srgbClr val="000000"/>
                </a:solidFill>
              </a:rPr>
              <a:t>and </a:t>
            </a:r>
            <a:r>
              <a:rPr lang="en" sz="2400">
                <a:solidFill>
                  <a:srgbClr val="000000"/>
                </a:solidFill>
              </a:rPr>
              <a:t>Modeling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0"/>
          </a:p>
        </p:txBody>
      </p:sp>
      <p:sp>
        <p:nvSpPr>
          <p:cNvPr id="247" name="Google Shape;247;p25"/>
          <p:cNvSpPr txBox="1"/>
          <p:nvPr>
            <p:ph idx="1" type="subTitle"/>
          </p:nvPr>
        </p:nvSpPr>
        <p:spPr>
          <a:xfrm>
            <a:off x="815625" y="3219175"/>
            <a:ext cx="2253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- </a:t>
            </a:r>
            <a:r>
              <a:rPr lang="en"/>
              <a:t>Team </a:t>
            </a:r>
            <a:r>
              <a:rPr b="1" lang="en"/>
              <a:t>23 </a:t>
            </a:r>
            <a:r>
              <a:rPr b="1" lang="en"/>
              <a:t>Unthinkables</a:t>
            </a:r>
            <a:r>
              <a:rPr b="1" lang="en"/>
              <a:t>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Anirudh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Harshith Maddala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Siddharth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Distribution of Food Desert Severity</a:t>
            </a:r>
            <a:endParaRPr sz="2500"/>
          </a:p>
        </p:txBody>
      </p:sp>
      <p:pic>
        <p:nvPicPr>
          <p:cNvPr id="332" name="Google Shape;332;p34"/>
          <p:cNvPicPr preferRelativeResize="0"/>
          <p:nvPr/>
        </p:nvPicPr>
        <p:blipFill rotWithShape="1">
          <a:blip r:embed="rId3">
            <a:alphaModFix/>
          </a:blip>
          <a:srcRect b="0" l="0" r="0" t="5015"/>
          <a:stretch/>
        </p:blipFill>
        <p:spPr>
          <a:xfrm>
            <a:off x="2044950" y="1411800"/>
            <a:ext cx="4848225" cy="28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Food Desert Severity Distribution by Region: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 b="0" l="0" r="0" t="5526"/>
          <a:stretch/>
        </p:blipFill>
        <p:spPr>
          <a:xfrm>
            <a:off x="2326850" y="1419425"/>
            <a:ext cx="4490300" cy="31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759675" y="78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Food desert status by each Demographic factor: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3">
            <a:alphaModFix/>
          </a:blip>
          <a:srcRect b="0" l="0" r="0" t="3138"/>
          <a:stretch/>
        </p:blipFill>
        <p:spPr>
          <a:xfrm>
            <a:off x="793800" y="651433"/>
            <a:ext cx="2836749" cy="18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4">
            <a:alphaModFix/>
          </a:blip>
          <a:srcRect b="0" l="0" r="0" t="2950"/>
          <a:stretch/>
        </p:blipFill>
        <p:spPr>
          <a:xfrm>
            <a:off x="4772450" y="651425"/>
            <a:ext cx="2836749" cy="181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5">
            <a:alphaModFix/>
          </a:blip>
          <a:srcRect b="0" l="0" r="0" t="3836"/>
          <a:stretch/>
        </p:blipFill>
        <p:spPr>
          <a:xfrm>
            <a:off x="793801" y="2816553"/>
            <a:ext cx="2836750" cy="179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6">
            <a:alphaModFix/>
          </a:blip>
          <a:srcRect b="0" l="0" r="0" t="3437"/>
          <a:stretch/>
        </p:blipFill>
        <p:spPr>
          <a:xfrm>
            <a:off x="4772450" y="2811565"/>
            <a:ext cx="2836749" cy="18097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>
            <p:ph idx="4" type="subTitle"/>
          </p:nvPr>
        </p:nvSpPr>
        <p:spPr>
          <a:xfrm>
            <a:off x="793700" y="2410775"/>
            <a:ext cx="2836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Poverty rate (</a:t>
            </a:r>
            <a:r>
              <a:rPr lang="en">
                <a:solidFill>
                  <a:srgbClr val="000000"/>
                </a:solidFill>
              </a:rPr>
              <a:t>Correlation: 0.297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 txBox="1"/>
          <p:nvPr>
            <p:ph idx="4" type="subTitle"/>
          </p:nvPr>
        </p:nvSpPr>
        <p:spPr>
          <a:xfrm>
            <a:off x="4449050" y="2410775"/>
            <a:ext cx="3518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Median Family Income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-0.287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 txBox="1"/>
          <p:nvPr>
            <p:ph idx="4" type="subTitle"/>
          </p:nvPr>
        </p:nvSpPr>
        <p:spPr>
          <a:xfrm>
            <a:off x="618150" y="4621325"/>
            <a:ext cx="3388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Low Income Population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0.244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>
            <p:ph idx="4" type="subTitle"/>
          </p:nvPr>
        </p:nvSpPr>
        <p:spPr>
          <a:xfrm>
            <a:off x="4512550" y="4616350"/>
            <a:ext cx="3388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Distribution of Children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0.021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759675" y="78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Food desert status by each Demographic factor: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57" name="Google Shape;357;p37"/>
          <p:cNvSpPr txBox="1"/>
          <p:nvPr>
            <p:ph idx="4" type="subTitle"/>
          </p:nvPr>
        </p:nvSpPr>
        <p:spPr>
          <a:xfrm>
            <a:off x="582725" y="2464200"/>
            <a:ext cx="3210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Distribution of Seniors 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-0.025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 txBox="1"/>
          <p:nvPr>
            <p:ph idx="4" type="subTitle"/>
          </p:nvPr>
        </p:nvSpPr>
        <p:spPr>
          <a:xfrm>
            <a:off x="4166700" y="2464200"/>
            <a:ext cx="4296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Households without vehicle in Tract 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0.013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 txBox="1"/>
          <p:nvPr>
            <p:ph idx="4" type="subTitle"/>
          </p:nvPr>
        </p:nvSpPr>
        <p:spPr>
          <a:xfrm>
            <a:off x="5619700" y="3670075"/>
            <a:ext cx="3263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SNAP Household in Tract </a:t>
            </a:r>
            <a:r>
              <a:rPr b="1" lang="en"/>
              <a:t>(</a:t>
            </a:r>
            <a:r>
              <a:rPr lang="en">
                <a:solidFill>
                  <a:srgbClr val="000000"/>
                </a:solidFill>
              </a:rPr>
              <a:t>Correlation: 0.246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3">
            <a:alphaModFix/>
          </a:blip>
          <a:srcRect b="0" l="0" r="0" t="3521"/>
          <a:stretch/>
        </p:blipFill>
        <p:spPr>
          <a:xfrm>
            <a:off x="793800" y="717350"/>
            <a:ext cx="2836750" cy="1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4">
            <a:alphaModFix/>
          </a:blip>
          <a:srcRect b="0" l="0" r="0" t="3241"/>
          <a:stretch/>
        </p:blipFill>
        <p:spPr>
          <a:xfrm>
            <a:off x="4782125" y="717350"/>
            <a:ext cx="2836749" cy="18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 rotWithShape="1">
          <a:blip r:embed="rId5">
            <a:alphaModFix/>
          </a:blip>
          <a:srcRect b="0" l="0" r="0" t="3325"/>
          <a:stretch/>
        </p:blipFill>
        <p:spPr>
          <a:xfrm>
            <a:off x="2782950" y="3003475"/>
            <a:ext cx="2836750" cy="18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Rural VS Urban Food Desert Comparison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68" name="Google Shape;368;p38"/>
          <p:cNvPicPr preferRelativeResize="0"/>
          <p:nvPr/>
        </p:nvPicPr>
        <p:blipFill rotWithShape="1">
          <a:blip r:embed="rId3">
            <a:alphaModFix/>
          </a:blip>
          <a:srcRect b="5966" l="0" r="0" t="5506"/>
          <a:stretch/>
        </p:blipFill>
        <p:spPr>
          <a:xfrm>
            <a:off x="2392775" y="1017725"/>
            <a:ext cx="4434750" cy="34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Top 10 states with </a:t>
            </a:r>
            <a:r>
              <a:rPr lang="en" sz="2000">
                <a:solidFill>
                  <a:srgbClr val="000000"/>
                </a:solidFill>
              </a:rPr>
              <a:t>Food Desert areas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b="0" l="0" r="0" t="3966"/>
          <a:stretch/>
        </p:blipFill>
        <p:spPr>
          <a:xfrm>
            <a:off x="2258650" y="1152325"/>
            <a:ext cx="4533224" cy="32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720000" y="246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Vehicle Access Factors by Food Desert Status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80" name="Google Shape;3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80" y="1157988"/>
            <a:ext cx="6892050" cy="28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type="title"/>
          </p:nvPr>
        </p:nvSpPr>
        <p:spPr>
          <a:xfrm>
            <a:off x="720000" y="246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Vehicle Access Factors by Food Desert Status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3">
            <a:alphaModFix/>
          </a:blip>
          <a:srcRect b="0" l="960" r="0" t="0"/>
          <a:stretch/>
        </p:blipFill>
        <p:spPr>
          <a:xfrm>
            <a:off x="1021412" y="1169750"/>
            <a:ext cx="7101175" cy="28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Distribution of SNAP Household by Food Desert Status</a:t>
            </a:r>
            <a:endParaRPr b="0"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325" y="1373400"/>
            <a:ext cx="4843350" cy="28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720000" y="13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Distribution of SNAP household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50" y="778913"/>
            <a:ext cx="7183700" cy="358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3" name="Google Shape;253;p26"/>
          <p:cNvSpPr txBox="1"/>
          <p:nvPr>
            <p:ph idx="2" type="title"/>
          </p:nvPr>
        </p:nvSpPr>
        <p:spPr>
          <a:xfrm>
            <a:off x="2211803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26"/>
          <p:cNvSpPr txBox="1"/>
          <p:nvPr>
            <p:ph idx="3" type="title"/>
          </p:nvPr>
        </p:nvSpPr>
        <p:spPr>
          <a:xfrm>
            <a:off x="6070149" y="1327550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5" name="Google Shape;255;p26"/>
          <p:cNvSpPr txBox="1"/>
          <p:nvPr>
            <p:ph idx="4" type="title"/>
          </p:nvPr>
        </p:nvSpPr>
        <p:spPr>
          <a:xfrm>
            <a:off x="2211803" y="248403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26"/>
          <p:cNvSpPr txBox="1"/>
          <p:nvPr>
            <p:ph idx="5" type="title"/>
          </p:nvPr>
        </p:nvSpPr>
        <p:spPr>
          <a:xfrm>
            <a:off x="6070149" y="2484011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" name="Google Shape;257;p26"/>
          <p:cNvSpPr txBox="1"/>
          <p:nvPr>
            <p:ph idx="6" type="title"/>
          </p:nvPr>
        </p:nvSpPr>
        <p:spPr>
          <a:xfrm>
            <a:off x="2211803" y="3640575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8" name="Google Shape;258;p26"/>
          <p:cNvSpPr txBox="1"/>
          <p:nvPr>
            <p:ph idx="7" type="title"/>
          </p:nvPr>
        </p:nvSpPr>
        <p:spPr>
          <a:xfrm>
            <a:off x="6070149" y="3640874"/>
            <a:ext cx="87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720059" y="1803433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0" name="Google Shape;260;p26"/>
          <p:cNvSpPr txBox="1"/>
          <p:nvPr>
            <p:ph idx="8" type="subTitle"/>
          </p:nvPr>
        </p:nvSpPr>
        <p:spPr>
          <a:xfrm>
            <a:off x="720059" y="2959981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61" name="Google Shape;261;p26"/>
          <p:cNvSpPr txBox="1"/>
          <p:nvPr>
            <p:ph idx="9" type="subTitle"/>
          </p:nvPr>
        </p:nvSpPr>
        <p:spPr>
          <a:xfrm>
            <a:off x="720059" y="4116528"/>
            <a:ext cx="3832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Visual Insights</a:t>
            </a:r>
            <a:endParaRPr/>
          </a:p>
        </p:txBody>
      </p:sp>
      <p:sp>
        <p:nvSpPr>
          <p:cNvPr id="262" name="Google Shape;262;p26"/>
          <p:cNvSpPr txBox="1"/>
          <p:nvPr>
            <p:ph idx="13" type="subTitle"/>
          </p:nvPr>
        </p:nvSpPr>
        <p:spPr>
          <a:xfrm>
            <a:off x="4591741" y="1803523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63" name="Google Shape;263;p26"/>
          <p:cNvSpPr txBox="1"/>
          <p:nvPr>
            <p:ph idx="14" type="subTitle"/>
          </p:nvPr>
        </p:nvSpPr>
        <p:spPr>
          <a:xfrm>
            <a:off x="4591741" y="2959996"/>
            <a:ext cx="3832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Evaluation and Solutions</a:t>
            </a:r>
            <a:endParaRPr/>
          </a:p>
        </p:txBody>
      </p:sp>
      <p:sp>
        <p:nvSpPr>
          <p:cNvPr id="264" name="Google Shape;264;p26"/>
          <p:cNvSpPr txBox="1"/>
          <p:nvPr>
            <p:ph idx="15" type="subTitle"/>
          </p:nvPr>
        </p:nvSpPr>
        <p:spPr>
          <a:xfrm>
            <a:off x="4591741" y="4116800"/>
            <a:ext cx="3832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720000" y="132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Distribution of SNAP household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25" y="1572425"/>
            <a:ext cx="8426000" cy="1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10" name="Google Shape;410;p45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1" name="Google Shape;411;p45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2" name="Google Shape;412;p45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>
            <p:ph idx="2" type="title"/>
          </p:nvPr>
        </p:nvSpPr>
        <p:spPr>
          <a:xfrm>
            <a:off x="737850" y="1286250"/>
            <a:ext cx="76683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Objectives of the Model</a:t>
            </a:r>
            <a:endParaRPr sz="2500"/>
          </a:p>
        </p:txBody>
      </p:sp>
      <p:sp>
        <p:nvSpPr>
          <p:cNvPr id="418" name="Google Shape;418;p46"/>
          <p:cNvSpPr txBox="1"/>
          <p:nvPr>
            <p:ph idx="2" type="title"/>
          </p:nvPr>
        </p:nvSpPr>
        <p:spPr>
          <a:xfrm>
            <a:off x="1090100" y="2113900"/>
            <a:ext cx="67014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Identifying &amp; Predicting Food Deserts Efficiently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Understanding Key Factors Driving Food Insecurity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Predicting the Number of Households affected by Food Deserts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idx="2" type="title"/>
          </p:nvPr>
        </p:nvSpPr>
        <p:spPr>
          <a:xfrm>
            <a:off x="83950" y="1663625"/>
            <a:ext cx="5220000" cy="20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Classification Model :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Random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Forest Classifier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Accuracy: 95%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4" name="Google Shape;4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625" y="1610225"/>
            <a:ext cx="44058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>
            <p:ph idx="2" type="title"/>
          </p:nvPr>
        </p:nvSpPr>
        <p:spPr>
          <a:xfrm>
            <a:off x="861300" y="3431775"/>
            <a:ext cx="3710700" cy="14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Predicting the number of households participating in SNAP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Model: Random Forest Regressor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430" name="Google Shape;4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125" y="440425"/>
            <a:ext cx="35528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200" y="2010825"/>
            <a:ext cx="31146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25" y="1345700"/>
            <a:ext cx="8232651" cy="36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 txBox="1"/>
          <p:nvPr/>
        </p:nvSpPr>
        <p:spPr>
          <a:xfrm>
            <a:off x="1074425" y="384050"/>
            <a:ext cx="7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Top 20 Important Features impacting Food insecurity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715100" y="2995217"/>
            <a:ext cx="4438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Evaluation and Solutions</a:t>
            </a:r>
            <a:endParaRPr/>
          </a:p>
        </p:txBody>
      </p:sp>
      <p:sp>
        <p:nvSpPr>
          <p:cNvPr id="443" name="Google Shape;443;p50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4" name="Google Shape;444;p50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5" name="Google Shape;445;p50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idx="4294967295" type="subTitle"/>
          </p:nvPr>
        </p:nvSpPr>
        <p:spPr>
          <a:xfrm>
            <a:off x="763125" y="1465225"/>
            <a:ext cx="77382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Focusing on regions(such as Southeast and Midwest) and states having highly concentrated Food deserts (such as </a:t>
            </a:r>
            <a:r>
              <a:rPr b="1" lang="en">
                <a:solidFill>
                  <a:srgbClr val="000000"/>
                </a:solidFill>
              </a:rPr>
              <a:t>Mississippi</a:t>
            </a:r>
            <a:r>
              <a:rPr b="1" lang="en">
                <a:solidFill>
                  <a:srgbClr val="000000"/>
                </a:solidFill>
              </a:rPr>
              <a:t>, New Mexico, Arkansas).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 b="0" l="0" r="0" t="5526"/>
          <a:stretch/>
        </p:blipFill>
        <p:spPr>
          <a:xfrm>
            <a:off x="1052425" y="2304650"/>
            <a:ext cx="3194200" cy="22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 rotWithShape="1">
          <a:blip r:embed="rId4">
            <a:alphaModFix/>
          </a:blip>
          <a:srcRect b="0" l="0" r="0" t="3966"/>
          <a:stretch/>
        </p:blipFill>
        <p:spPr>
          <a:xfrm>
            <a:off x="5151150" y="2304648"/>
            <a:ext cx="3499550" cy="25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idx="4294967295" type="subTitle"/>
          </p:nvPr>
        </p:nvSpPr>
        <p:spPr>
          <a:xfrm>
            <a:off x="763125" y="1465225"/>
            <a:ext cx="7738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Concentrate more on high poverty areas, and areas lacking SNAP to ensure access to healthy food.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375" y="1976075"/>
            <a:ext cx="3242025" cy="21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2"/>
          <p:cNvSpPr txBox="1"/>
          <p:nvPr>
            <p:ph idx="4294967295" type="subTitle"/>
          </p:nvPr>
        </p:nvSpPr>
        <p:spPr>
          <a:xfrm>
            <a:off x="4968025" y="2769450"/>
            <a:ext cx="3304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Median Family Income</a:t>
            </a:r>
            <a:r>
              <a:rPr b="1" lang="en"/>
              <a:t> (</a:t>
            </a:r>
            <a:r>
              <a:rPr lang="en">
                <a:solidFill>
                  <a:srgbClr val="000000"/>
                </a:solidFill>
              </a:rPr>
              <a:t>Correlation:-0.287</a:t>
            </a:r>
            <a:r>
              <a:rPr lang="en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idx="4294967295" type="subTitle"/>
          </p:nvPr>
        </p:nvSpPr>
        <p:spPr>
          <a:xfrm>
            <a:off x="763125" y="1465225"/>
            <a:ext cx="77382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Address transportation related issues.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Provide subsidized ride programs, or strategic placement of mobile grocery units.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65" name="Google Shape;4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6" y="2434375"/>
            <a:ext cx="3145149" cy="180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862" y="109599"/>
            <a:ext cx="2846450" cy="1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500" y="2571750"/>
            <a:ext cx="3495376" cy="23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05275" y="298758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" name="Google Shape;270;p27"/>
          <p:cNvSpPr txBox="1"/>
          <p:nvPr>
            <p:ph idx="2" type="title"/>
          </p:nvPr>
        </p:nvSpPr>
        <p:spPr>
          <a:xfrm>
            <a:off x="1674450" y="13580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1" name="Google Shape;271;p27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idx="4294967295" type="subTitle"/>
          </p:nvPr>
        </p:nvSpPr>
        <p:spPr>
          <a:xfrm>
            <a:off x="763125" y="1465225"/>
            <a:ext cx="77382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Restructure SNAP distribution infrastructure to ensure that outreach and benefit support extends beyond the typical 0.5-mile radius to reach SNAP-eligible households living 10 or even 20 miles away from food sources.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73" name="Google Shape;473;p54"/>
          <p:cNvPicPr preferRelativeResize="0"/>
          <p:nvPr/>
        </p:nvPicPr>
        <p:blipFill rotWithShape="1">
          <a:blip r:embed="rId3">
            <a:alphaModFix/>
          </a:blip>
          <a:srcRect b="0" l="67673" r="0" t="68060"/>
          <a:stretch/>
        </p:blipFill>
        <p:spPr>
          <a:xfrm>
            <a:off x="763124" y="2274125"/>
            <a:ext cx="3067048" cy="22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 rotWithShape="1">
          <a:blip r:embed="rId3">
            <a:alphaModFix/>
          </a:blip>
          <a:srcRect b="0" l="0" r="66336" t="68060"/>
          <a:stretch/>
        </p:blipFill>
        <p:spPr>
          <a:xfrm>
            <a:off x="4715150" y="2274125"/>
            <a:ext cx="3067048" cy="216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idx="4294967295" type="subTitle"/>
          </p:nvPr>
        </p:nvSpPr>
        <p:spPr>
          <a:xfrm>
            <a:off x="763125" y="1465225"/>
            <a:ext cx="7738200" cy="20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By using the classification and regression models built in this study, stakeholders can proactively identify census tracts at risk of becoming food deserts or experiencing heightened food insecurity. </a:t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300" y="2142225"/>
            <a:ext cx="2567525" cy="23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6" name="Google Shape;486;p56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87" name="Google Shape;487;p56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8" name="Google Shape;488;p56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141" l="0" r="0" t="5132"/>
          <a:stretch/>
        </p:blipFill>
        <p:spPr>
          <a:xfrm>
            <a:off x="0" y="0"/>
            <a:ext cx="9143997" cy="1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3782" l="0" r="0" t="33789"/>
          <a:stretch/>
        </p:blipFill>
        <p:spPr>
          <a:xfrm>
            <a:off x="1" y="3162925"/>
            <a:ext cx="9143997" cy="198057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>
            <p:ph type="title"/>
          </p:nvPr>
        </p:nvSpPr>
        <p:spPr>
          <a:xfrm>
            <a:off x="1897975" y="1814925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1221000" y="482575"/>
            <a:ext cx="667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Understanding Food Deserts</a:t>
            </a:r>
            <a:endParaRPr sz="2500"/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3749475" y="2025175"/>
            <a:ext cx="4576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Food deserts are geographic areas where residents have limited access to affordable and nutritious food.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Typically found in low-income communities lacking nearby supermarkets or grocery stores.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Residents often rely on fast food outlets or convenience stores with few healthy options.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According to the USDA, over 17 million Americans live in areas classified as food deserts.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cxnSp>
        <p:nvCxnSpPr>
          <p:cNvPr id="279" name="Google Shape;279;p28"/>
          <p:cNvCxnSpPr/>
          <p:nvPr/>
        </p:nvCxnSpPr>
        <p:spPr>
          <a:xfrm flipH="1" rot="10800000">
            <a:off x="183150" y="1800950"/>
            <a:ext cx="8753100" cy="1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5" y="1945688"/>
            <a:ext cx="3444675" cy="222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Impact of Food Desert</a:t>
            </a:r>
            <a:endParaRPr sz="2500"/>
          </a:p>
        </p:txBody>
      </p:sp>
      <p:sp>
        <p:nvSpPr>
          <p:cNvPr id="286" name="Google Shape;286;p29"/>
          <p:cNvSpPr txBox="1"/>
          <p:nvPr>
            <p:ph idx="4" type="subTitle"/>
          </p:nvPr>
        </p:nvSpPr>
        <p:spPr>
          <a:xfrm>
            <a:off x="3922500" y="1770350"/>
            <a:ext cx="4501500" cy="24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Families may be forced to choose between unhealthy convenience food or long travel for fresh produce.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That, </a:t>
            </a:r>
            <a:r>
              <a:rPr lang="en"/>
              <a:t>in turn</a:t>
            </a:r>
            <a:r>
              <a:rPr lang="en"/>
              <a:t> leads</a:t>
            </a:r>
            <a:r>
              <a:rPr lang="en"/>
              <a:t> to poor nutrition and higher rates of obesity, diabetes, and heart disease.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Deepens cycles of poverty and poor health in underserved communities.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Children and seniors are especially vulnerable to the effects of food insecurity.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Limited food access affects educational outcomes, economic productivity, and overall well-being.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5" y="1770338"/>
            <a:ext cx="3628849" cy="24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93" name="Google Shape;293;p30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94" name="Google Shape;294;p30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1121800" y="2184800"/>
            <a:ext cx="32796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Access Research Atlas</a:t>
            </a:r>
            <a:endParaRPr/>
          </a:p>
        </p:txBody>
      </p:sp>
      <p:sp>
        <p:nvSpPr>
          <p:cNvPr id="301" name="Google Shape;301;p31"/>
          <p:cNvSpPr txBox="1"/>
          <p:nvPr>
            <p:ph idx="2" type="subTitle"/>
          </p:nvPr>
        </p:nvSpPr>
        <p:spPr>
          <a:xfrm>
            <a:off x="4506125" y="2209100"/>
            <a:ext cx="2907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Environment Atlas</a:t>
            </a:r>
            <a:endParaRPr/>
          </a:p>
        </p:txBody>
      </p:sp>
      <p:sp>
        <p:nvSpPr>
          <p:cNvPr id="302" name="Google Shape;302;p31"/>
          <p:cNvSpPr txBox="1"/>
          <p:nvPr>
            <p:ph idx="3" type="subTitle"/>
          </p:nvPr>
        </p:nvSpPr>
        <p:spPr>
          <a:xfrm>
            <a:off x="1121800" y="2793075"/>
            <a:ext cx="3279600" cy="18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Tract-level data on supermarket accessibility across the U.S.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Includes indicators like poverty rate, vehicle access, SNAP usage, and proximity to food retailers.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 txBox="1"/>
          <p:nvPr>
            <p:ph idx="4" type="subTitle"/>
          </p:nvPr>
        </p:nvSpPr>
        <p:spPr>
          <a:xfrm>
            <a:off x="4506125" y="2831225"/>
            <a:ext cx="2987700" cy="20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County-level data on health, economic, and food system indicators.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Provides broader context—obesity rates, physical activity, food outlet density.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▪ Useful for extending tract-level insights to a regional scale.</a:t>
            </a:r>
            <a:endParaRPr/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3">
            <a:alphaModFix/>
          </a:blip>
          <a:srcRect b="0" l="0" r="50896" t="0"/>
          <a:stretch/>
        </p:blipFill>
        <p:spPr>
          <a:xfrm>
            <a:off x="1533900" y="320525"/>
            <a:ext cx="2867423" cy="20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50910" r="0" t="0"/>
          <a:stretch/>
        </p:blipFill>
        <p:spPr>
          <a:xfrm>
            <a:off x="4456725" y="93400"/>
            <a:ext cx="2649524" cy="20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idx="1" type="subTitle"/>
          </p:nvPr>
        </p:nvSpPr>
        <p:spPr>
          <a:xfrm>
            <a:off x="721488" y="858300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Demographic Indicators:</a:t>
            </a:r>
            <a:endParaRPr sz="1600"/>
          </a:p>
        </p:txBody>
      </p:sp>
      <p:sp>
        <p:nvSpPr>
          <p:cNvPr id="311" name="Google Shape;311;p32"/>
          <p:cNvSpPr txBox="1"/>
          <p:nvPr>
            <p:ph idx="5" type="subTitle"/>
          </p:nvPr>
        </p:nvSpPr>
        <p:spPr>
          <a:xfrm>
            <a:off x="4784676" y="858300"/>
            <a:ext cx="3808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Access &amp; Infrastructure Indicators:</a:t>
            </a:r>
            <a:endParaRPr sz="1600"/>
          </a:p>
        </p:txBody>
      </p:sp>
      <p:sp>
        <p:nvSpPr>
          <p:cNvPr id="312" name="Google Shape;312;p32"/>
          <p:cNvSpPr txBox="1"/>
          <p:nvPr>
            <p:ph idx="6" type="subTitle"/>
          </p:nvPr>
        </p:nvSpPr>
        <p:spPr>
          <a:xfrm>
            <a:off x="719989" y="3232425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Food Support Indicator:</a:t>
            </a:r>
            <a:endParaRPr sz="1600"/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720000" y="208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Key Variables </a:t>
            </a:r>
            <a:endParaRPr sz="2500"/>
          </a:p>
        </p:txBody>
      </p:sp>
      <p:sp>
        <p:nvSpPr>
          <p:cNvPr id="314" name="Google Shape;314;p32"/>
          <p:cNvSpPr txBox="1"/>
          <p:nvPr>
            <p:ph idx="2" type="subTitle"/>
          </p:nvPr>
        </p:nvSpPr>
        <p:spPr>
          <a:xfrm>
            <a:off x="721500" y="1186100"/>
            <a:ext cx="3645000" cy="1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PovertyRate</a:t>
            </a:r>
            <a:r>
              <a:rPr lang="en"/>
              <a:t> – % of population below the poverty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MedianFamilyIncome</a:t>
            </a:r>
            <a:r>
              <a:rPr lang="en"/>
              <a:t> – Income indicator for household economic strength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TractLOWI</a:t>
            </a:r>
            <a:r>
              <a:rPr lang="en"/>
              <a:t> – Low-income population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TractKids</a:t>
            </a:r>
            <a:r>
              <a:rPr lang="en"/>
              <a:t>, </a:t>
            </a:r>
            <a:r>
              <a:rPr b="1" lang="en"/>
              <a:t>TractSeniors</a:t>
            </a:r>
            <a:r>
              <a:rPr lang="en"/>
              <a:t> – Children and elderly population 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TractWhite</a:t>
            </a:r>
            <a:r>
              <a:rPr lang="en"/>
              <a:t>, </a:t>
            </a:r>
            <a:r>
              <a:rPr b="1" lang="en"/>
              <a:t>TractBlack</a:t>
            </a:r>
            <a:r>
              <a:rPr lang="en"/>
              <a:t>, </a:t>
            </a:r>
            <a:r>
              <a:rPr b="1" lang="en"/>
              <a:t>TractHispanic</a:t>
            </a:r>
            <a:r>
              <a:rPr lang="en"/>
              <a:t>, etc. – Racial/ethnic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 txBox="1"/>
          <p:nvPr>
            <p:ph idx="3" type="subTitle"/>
          </p:nvPr>
        </p:nvSpPr>
        <p:spPr>
          <a:xfrm>
            <a:off x="4784675" y="1209650"/>
            <a:ext cx="3480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LILATracts_1And10</a:t>
            </a:r>
            <a:r>
              <a:rPr lang="en"/>
              <a:t> – USDA food desert classification (low income + low access)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LILATracts_Vehicle</a:t>
            </a:r>
            <a:r>
              <a:rPr lang="en"/>
              <a:t> - low income + a high percentage of residents have no vehicle access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LATracts1 </a:t>
            </a:r>
            <a:r>
              <a:rPr lang="en"/>
              <a:t>- binary variable (low access within 1 mile)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TractHUNV</a:t>
            </a:r>
            <a:r>
              <a:rPr lang="en"/>
              <a:t> – Households with no vehicle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Urban</a:t>
            </a:r>
            <a:r>
              <a:rPr lang="en"/>
              <a:t> – Urban vs. rural designation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 txBox="1"/>
          <p:nvPr>
            <p:ph idx="4" type="subTitle"/>
          </p:nvPr>
        </p:nvSpPr>
        <p:spPr>
          <a:xfrm>
            <a:off x="719989" y="352940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TractSNAP</a:t>
            </a:r>
            <a:r>
              <a:rPr lang="en"/>
              <a:t> – Number of households receiving food assistance (SNAP)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 txBox="1"/>
          <p:nvPr>
            <p:ph idx="6" type="subTitle"/>
          </p:nvPr>
        </p:nvSpPr>
        <p:spPr>
          <a:xfrm>
            <a:off x="4784664" y="3232425"/>
            <a:ext cx="3432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Derived Features:</a:t>
            </a:r>
            <a:endParaRPr sz="1600"/>
          </a:p>
        </p:txBody>
      </p:sp>
      <p:sp>
        <p:nvSpPr>
          <p:cNvPr id="318" name="Google Shape;318;p32"/>
          <p:cNvSpPr txBox="1"/>
          <p:nvPr>
            <p:ph idx="4" type="subTitle"/>
          </p:nvPr>
        </p:nvSpPr>
        <p:spPr>
          <a:xfrm>
            <a:off x="4784664" y="3529400"/>
            <a:ext cx="34323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is_food_desert</a:t>
            </a:r>
            <a:r>
              <a:rPr lang="en"/>
              <a:t> – Custom binary column (1 if tract meets USDA food desert criteria)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food_desert_severity</a:t>
            </a:r>
            <a:r>
              <a:rPr lang="en"/>
              <a:t> – Composite score counting overlapping food access challenges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715100" y="2995237"/>
            <a:ext cx="44388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Visual Insights</a:t>
            </a:r>
            <a:endParaRPr/>
          </a:p>
        </p:txBody>
      </p:sp>
      <p:sp>
        <p:nvSpPr>
          <p:cNvPr id="324" name="Google Shape;324;p33"/>
          <p:cNvSpPr txBox="1"/>
          <p:nvPr>
            <p:ph idx="2" type="title"/>
          </p:nvPr>
        </p:nvSpPr>
        <p:spPr>
          <a:xfrm>
            <a:off x="2389550" y="1445363"/>
            <a:ext cx="1089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25" name="Google Shape;325;p33"/>
          <p:cNvCxnSpPr/>
          <p:nvPr/>
        </p:nvCxnSpPr>
        <p:spPr>
          <a:xfrm>
            <a:off x="-238125" y="2638425"/>
            <a:ext cx="5766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b="0" l="0" r="44622" t="0"/>
          <a:stretch/>
        </p:blipFill>
        <p:spPr>
          <a:xfrm>
            <a:off x="5242701" y="0"/>
            <a:ext cx="3901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ucing Food Waste Campaign by Slidesgo">
  <a:themeElements>
    <a:clrScheme name="Simple Light">
      <a:dk1>
        <a:srgbClr val="363636"/>
      </a:dk1>
      <a:lt1>
        <a:srgbClr val="FFFFFF"/>
      </a:lt1>
      <a:dk2>
        <a:srgbClr val="5F6F52"/>
      </a:dk2>
      <a:lt2>
        <a:srgbClr val="A9B388"/>
      </a:lt2>
      <a:accent1>
        <a:srgbClr val="B99470"/>
      </a:accent1>
      <a:accent2>
        <a:srgbClr val="783D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